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57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208" autoAdjust="0"/>
  </p:normalViewPr>
  <p:slideViewPr>
    <p:cSldViewPr>
      <p:cViewPr>
        <p:scale>
          <a:sx n="66" d="100"/>
          <a:sy n="66" d="100"/>
        </p:scale>
        <p:origin x="-1506" y="-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B600B2-6A41-4ADB-8D37-444ED09FDB13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72EAB0-7E83-4BA6-9451-A96FB2158F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6260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ED298A46-1FE7-44F3-8E30-5E5C6EE96901}" type="datetimeFigureOut">
              <a:rPr lang="en-US" smtClean="0"/>
              <a:t>8/3/2018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D0BAF721-AEFF-40B9-9943-A6E086964466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Pre.pptx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time_continue=36&amp;v=r96BDQttNjg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NKIVarFDgU&amp;t=8s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F:\ecube\20180802_221813.mp4" TargetMode="External"/><Relationship Id="rId4" Type="http://schemas.openxmlformats.org/officeDocument/2006/relationships/hyperlink" Target="file:///C:\Users\Sundararajan\Desktop\project.pptx#-1,1,PowerPoint Presenta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57158" y="214290"/>
            <a:ext cx="878684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3200" b="1" cap="all" dirty="0" smtClean="0">
                <a:ln w="9000" cmpd="sng">
                  <a:solidFill>
                    <a:srgbClr val="D092A7">
                      <a:shade val="50000"/>
                      <a:satMod val="120000"/>
                    </a:srgbClr>
                  </a:solidFill>
                  <a:prstDash val="solid"/>
                </a:ln>
                <a:gradFill>
                  <a:gsLst>
                    <a:gs pos="0">
                      <a:srgbClr val="D092A7">
                        <a:shade val="20000"/>
                        <a:satMod val="245000"/>
                      </a:srgbClr>
                    </a:gs>
                    <a:gs pos="43000">
                      <a:srgbClr val="D092A7">
                        <a:satMod val="255000"/>
                      </a:srgbClr>
                    </a:gs>
                    <a:gs pos="48000">
                      <a:srgbClr val="D092A7">
                        <a:shade val="85000"/>
                        <a:satMod val="255000"/>
                      </a:srgbClr>
                    </a:gs>
                    <a:gs pos="100000">
                      <a:srgbClr val="D092A7">
                        <a:shade val="20000"/>
                        <a:satMod val="245000"/>
                      </a:srgbClr>
                    </a:gs>
                  </a:gsLst>
                  <a:lin ang="5400000"/>
                </a:gra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12700" stA="28000" endPos="45000" dist="1000" dir="5400000" sy="-100000" algn="bl" rotWithShape="0"/>
                </a:effectLst>
              </a:rPr>
              <a:t>ADVANTAGES OF HYBRID APPLICATION </a:t>
            </a:r>
            <a:r>
              <a:rPr lang="en-US" sz="3200" b="1" cap="all" dirty="0" smtClean="0">
                <a:ln w="9000" cmpd="sng">
                  <a:solidFill>
                    <a:srgbClr val="D092A7">
                      <a:shade val="50000"/>
                      <a:satMod val="120000"/>
                    </a:srgbClr>
                  </a:solidFill>
                  <a:prstDash val="solid"/>
                </a:ln>
                <a:gradFill>
                  <a:gsLst>
                    <a:gs pos="0">
                      <a:srgbClr val="D092A7">
                        <a:shade val="20000"/>
                        <a:satMod val="245000"/>
                      </a:srgbClr>
                    </a:gs>
                    <a:gs pos="43000">
                      <a:srgbClr val="D092A7">
                        <a:satMod val="255000"/>
                      </a:srgbClr>
                    </a:gs>
                    <a:gs pos="48000">
                      <a:srgbClr val="D092A7">
                        <a:shade val="85000"/>
                        <a:satMod val="255000"/>
                      </a:srgbClr>
                    </a:gs>
                    <a:gs pos="100000">
                      <a:srgbClr val="D092A7">
                        <a:shade val="20000"/>
                        <a:satMod val="245000"/>
                      </a:srgbClr>
                    </a:gs>
                  </a:gsLst>
                  <a:lin ang="5400000"/>
                </a:gra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12700" stA="28000" endPos="45000" dist="1000" dir="5400000" sy="-100000" algn="bl" rotWithShape="0"/>
                </a:effectLst>
                <a:hlinkClick r:id="rId2" action="ppaction://hlinkpres?slideindex=1&amp;slidetitle="/>
              </a:rPr>
              <a:t>AND</a:t>
            </a:r>
            <a:r>
              <a:rPr lang="en-US" sz="3200" b="1" cap="all" dirty="0" smtClean="0">
                <a:ln w="9000" cmpd="sng">
                  <a:solidFill>
                    <a:srgbClr val="D092A7">
                      <a:shade val="50000"/>
                      <a:satMod val="120000"/>
                    </a:srgbClr>
                  </a:solidFill>
                  <a:prstDash val="solid"/>
                </a:ln>
                <a:gradFill>
                  <a:gsLst>
                    <a:gs pos="0">
                      <a:srgbClr val="D092A7">
                        <a:shade val="20000"/>
                        <a:satMod val="245000"/>
                      </a:srgbClr>
                    </a:gs>
                    <a:gs pos="43000">
                      <a:srgbClr val="D092A7">
                        <a:satMod val="255000"/>
                      </a:srgbClr>
                    </a:gs>
                    <a:gs pos="48000">
                      <a:srgbClr val="D092A7">
                        <a:shade val="85000"/>
                        <a:satMod val="255000"/>
                      </a:srgbClr>
                    </a:gs>
                    <a:gs pos="100000">
                      <a:srgbClr val="D092A7">
                        <a:shade val="20000"/>
                        <a:satMod val="245000"/>
                      </a:srgbClr>
                    </a:gs>
                  </a:gsLst>
                  <a:lin ang="5400000"/>
                </a:gra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12700" stA="28000" endPos="45000" dist="1000" dir="5400000" sy="-100000" algn="bl" rotWithShape="0"/>
                </a:effectLst>
              </a:rPr>
              <a:t> DISADVANTAGES OF OTHER APPLICATION</a:t>
            </a:r>
            <a:endParaRPr lang="en-US" sz="3200" b="1" cap="all" dirty="0">
              <a:ln w="9000" cmpd="sng">
                <a:solidFill>
                  <a:srgbClr val="D092A7">
                    <a:shade val="50000"/>
                    <a:satMod val="120000"/>
                  </a:srgbClr>
                </a:solidFill>
                <a:prstDash val="solid"/>
              </a:ln>
              <a:gradFill>
                <a:gsLst>
                  <a:gs pos="0">
                    <a:srgbClr val="D092A7">
                      <a:shade val="20000"/>
                      <a:satMod val="245000"/>
                    </a:srgbClr>
                  </a:gs>
                  <a:gs pos="43000">
                    <a:srgbClr val="D092A7">
                      <a:satMod val="255000"/>
                    </a:srgbClr>
                  </a:gs>
                  <a:gs pos="48000">
                    <a:srgbClr val="D092A7">
                      <a:shade val="85000"/>
                      <a:satMod val="255000"/>
                    </a:srgbClr>
                  </a:gs>
                  <a:gs pos="100000">
                    <a:srgbClr val="D092A7">
                      <a:shade val="20000"/>
                      <a:satMod val="245000"/>
                    </a:srgbClr>
                  </a:gs>
                </a:gsLst>
                <a:lin ang="5400000"/>
              </a:gra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reflection blurRad="12700" stA="28000" endPos="45000" dist="1000" dir="5400000" sy="-100000" algn="bl" rotWithShape="0"/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779687"/>
            <a:ext cx="371474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smtClean="0">
                <a:solidFill>
                  <a:srgbClr val="002060"/>
                </a:solidFill>
              </a:rPr>
              <a:t>ADVANTAGES:</a:t>
            </a:r>
          </a:p>
          <a:p>
            <a:endParaRPr lang="en-IN" b="1" dirty="0" smtClean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IN" b="1" dirty="0" smtClean="0">
                <a:solidFill>
                  <a:srgbClr val="002060"/>
                </a:solidFill>
              </a:rPr>
              <a:t> Reduced </a:t>
            </a:r>
            <a:r>
              <a:rPr lang="en-IN" b="1" dirty="0">
                <a:solidFill>
                  <a:srgbClr val="002060"/>
                </a:solidFill>
              </a:rPr>
              <a:t>Development </a:t>
            </a:r>
            <a:r>
              <a:rPr lang="en-IN" b="1" dirty="0" smtClean="0">
                <a:solidFill>
                  <a:srgbClr val="002060"/>
                </a:solidFill>
              </a:rPr>
              <a:t>Costs</a:t>
            </a:r>
          </a:p>
          <a:p>
            <a:endParaRPr lang="en-IN" b="1" dirty="0" smtClean="0">
              <a:solidFill>
                <a:srgbClr val="002060"/>
              </a:solidFill>
            </a:endParaRPr>
          </a:p>
          <a:p>
            <a:endParaRPr lang="en-IN" b="1" dirty="0" smtClean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IN" b="1" dirty="0" smtClean="0">
                <a:solidFill>
                  <a:srgbClr val="002060"/>
                </a:solidFill>
              </a:rPr>
              <a:t> Improved UI/UX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endParaRPr lang="en-IN" b="1" dirty="0" smtClean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IN" b="1" dirty="0" smtClean="0">
                <a:solidFill>
                  <a:srgbClr val="002060"/>
                </a:solidFill>
              </a:rPr>
              <a:t> Ease </a:t>
            </a:r>
            <a:r>
              <a:rPr lang="en-IN" b="1" dirty="0">
                <a:solidFill>
                  <a:srgbClr val="002060"/>
                </a:solidFill>
              </a:rPr>
              <a:t>of </a:t>
            </a:r>
            <a:r>
              <a:rPr lang="en-IN" b="1" dirty="0" smtClean="0">
                <a:solidFill>
                  <a:srgbClr val="002060"/>
                </a:solidFill>
              </a:rPr>
              <a:t>Integration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endParaRPr lang="en-IN" b="1" dirty="0" smtClean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IN" b="1" dirty="0" smtClean="0">
                <a:solidFill>
                  <a:srgbClr val="002060"/>
                </a:solidFill>
              </a:rPr>
              <a:t> Offline Support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endParaRPr lang="en-IN" b="1" dirty="0" smtClean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IN" b="1" dirty="0" smtClean="0">
                <a:solidFill>
                  <a:srgbClr val="002060"/>
                </a:solidFill>
              </a:rPr>
              <a:t> Simplified </a:t>
            </a:r>
            <a:r>
              <a:rPr lang="en-IN" b="1" dirty="0">
                <a:solidFill>
                  <a:srgbClr val="002060"/>
                </a:solidFill>
              </a:rPr>
              <a:t>Maintenance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00430" y="1857364"/>
            <a:ext cx="292895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DISADVANTAGES  OF NATIVE APPLICATION:</a:t>
            </a:r>
          </a:p>
          <a:p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Expensive to develop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Maintenance </a:t>
            </a:r>
            <a:r>
              <a:rPr lang="en-US" b="1" dirty="0">
                <a:solidFill>
                  <a:srgbClr val="002060"/>
                </a:solidFill>
              </a:rPr>
              <a:t>c</a:t>
            </a:r>
            <a:r>
              <a:rPr lang="en-US" b="1" dirty="0" smtClean="0">
                <a:solidFill>
                  <a:srgbClr val="002060"/>
                </a:solidFill>
              </a:rPr>
              <a:t>ost is high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Approval by the app store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Compatible issues </a:t>
            </a:r>
            <a:endParaRPr lang="en-IN" b="1" dirty="0">
              <a:solidFill>
                <a:srgbClr val="0020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29389" y="1857364"/>
            <a:ext cx="27146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DIS ADVANTAGES OF WEB APPLICATION:</a:t>
            </a:r>
          </a:p>
          <a:p>
            <a:pPr>
              <a:buFont typeface="Arial" charset="0"/>
              <a:buChar char="•"/>
            </a:pPr>
            <a:endParaRPr lang="en-US" b="1" dirty="0" smtClean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Internet reliance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Security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Reduced Speed</a:t>
            </a:r>
          </a:p>
          <a:p>
            <a:pPr>
              <a:buFont typeface="Arial" charset="0"/>
              <a:buChar char="•"/>
            </a:pPr>
            <a:endParaRPr lang="en-US" b="1" dirty="0">
              <a:solidFill>
                <a:srgbClr val="002060"/>
              </a:solidFill>
            </a:endParaRPr>
          </a:p>
          <a:p>
            <a:pPr>
              <a:buFont typeface="Arial" charset="0"/>
              <a:buChar char="•"/>
            </a:pPr>
            <a:r>
              <a:rPr lang="en-US" b="1" dirty="0" smtClean="0">
                <a:solidFill>
                  <a:srgbClr val="002060"/>
                </a:solidFill>
              </a:rPr>
              <a:t>Browser support</a:t>
            </a:r>
            <a:endParaRPr lang="en-IN" b="1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7158" y="214290"/>
            <a:ext cx="87868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4000" b="1" cap="all" dirty="0" smtClean="0">
                <a:ln w="9000" cmpd="sng">
                  <a:solidFill>
                    <a:srgbClr val="D092A7">
                      <a:shade val="50000"/>
                      <a:satMod val="120000"/>
                    </a:srgbClr>
                  </a:solidFill>
                  <a:prstDash val="solid"/>
                </a:ln>
                <a:gradFill>
                  <a:gsLst>
                    <a:gs pos="0">
                      <a:srgbClr val="D092A7">
                        <a:shade val="20000"/>
                        <a:satMod val="245000"/>
                      </a:srgbClr>
                    </a:gs>
                    <a:gs pos="43000">
                      <a:srgbClr val="D092A7">
                        <a:satMod val="255000"/>
                      </a:srgbClr>
                    </a:gs>
                    <a:gs pos="48000">
                      <a:srgbClr val="D092A7">
                        <a:shade val="85000"/>
                        <a:satMod val="255000"/>
                      </a:srgbClr>
                    </a:gs>
                    <a:gs pos="100000">
                      <a:srgbClr val="D092A7">
                        <a:shade val="20000"/>
                        <a:satMod val="245000"/>
                      </a:srgbClr>
                    </a:gs>
                  </a:gsLst>
                  <a:lin ang="5400000"/>
                </a:gra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12700" stA="28000" endPos="45000" dist="1000" dir="5400000" sy="-100000" algn="bl" rotWithShape="0"/>
                </a:effectLst>
              </a:rPr>
              <a:t>HOW TO USE RELISH?</a:t>
            </a:r>
            <a:endParaRPr lang="en-US" sz="4000" b="1" cap="all" dirty="0">
              <a:ln w="9000" cmpd="sng">
                <a:solidFill>
                  <a:srgbClr val="D092A7">
                    <a:shade val="50000"/>
                    <a:satMod val="120000"/>
                  </a:srgbClr>
                </a:solidFill>
                <a:prstDash val="solid"/>
              </a:ln>
              <a:gradFill>
                <a:gsLst>
                  <a:gs pos="0">
                    <a:srgbClr val="D092A7">
                      <a:shade val="20000"/>
                      <a:satMod val="245000"/>
                    </a:srgbClr>
                  </a:gs>
                  <a:gs pos="43000">
                    <a:srgbClr val="D092A7">
                      <a:satMod val="255000"/>
                    </a:srgbClr>
                  </a:gs>
                  <a:gs pos="48000">
                    <a:srgbClr val="D092A7">
                      <a:shade val="85000"/>
                      <a:satMod val="255000"/>
                    </a:srgbClr>
                  </a:gs>
                  <a:gs pos="100000">
                    <a:srgbClr val="D092A7">
                      <a:shade val="20000"/>
                      <a:satMod val="245000"/>
                    </a:srgbClr>
                  </a:gs>
                </a:gsLst>
                <a:lin ang="5400000"/>
              </a:gra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reflection blurRad="12700" stA="28000" endPos="45000" dist="1000" dir="5400000" sy="-100000" algn="bl" rotWithShape="0"/>
              </a:effectLst>
            </a:endParaRPr>
          </a:p>
        </p:txBody>
      </p:sp>
      <p:pic>
        <p:nvPicPr>
          <p:cNvPr id="1026" name="Picture 2" descr="F:\ecube\db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14744" y="3143248"/>
            <a:ext cx="2089337" cy="3714752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857356" y="1214422"/>
            <a:ext cx="61436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2060"/>
                </a:solidFill>
              </a:rPr>
              <a:t>The Firebase </a:t>
            </a:r>
            <a:r>
              <a:rPr lang="en-IN" dirty="0" smtClean="0">
                <a:solidFill>
                  <a:srgbClr val="002060"/>
                </a:solidFill>
              </a:rPr>
              <a:t>Real time </a:t>
            </a:r>
            <a:r>
              <a:rPr lang="en-IN" dirty="0">
                <a:solidFill>
                  <a:srgbClr val="002060"/>
                </a:solidFill>
              </a:rPr>
              <a:t>Database is a cloud-hosted database. Data is stored as JSON and synchronized in </a:t>
            </a:r>
            <a:r>
              <a:rPr lang="en-IN" dirty="0" smtClean="0">
                <a:solidFill>
                  <a:srgbClr val="002060"/>
                </a:solidFill>
              </a:rPr>
              <a:t>real time </a:t>
            </a:r>
            <a:r>
              <a:rPr lang="en-IN" dirty="0">
                <a:solidFill>
                  <a:srgbClr val="002060"/>
                </a:solidFill>
              </a:rPr>
              <a:t>to every connected client. When you build cross-platform apps with our </a:t>
            </a:r>
            <a:r>
              <a:rPr lang="en-IN" dirty="0" err="1">
                <a:solidFill>
                  <a:srgbClr val="002060"/>
                </a:solidFill>
              </a:rPr>
              <a:t>iOS</a:t>
            </a:r>
            <a:r>
              <a:rPr lang="en-IN" dirty="0">
                <a:solidFill>
                  <a:srgbClr val="002060"/>
                </a:solidFill>
              </a:rPr>
              <a:t>, Android, and JavaScript SDKs, all of your clients share one </a:t>
            </a:r>
            <a:r>
              <a:rPr lang="en-IN" dirty="0" smtClean="0">
                <a:solidFill>
                  <a:srgbClr val="002060"/>
                </a:solidFill>
              </a:rPr>
              <a:t>Real time </a:t>
            </a:r>
            <a:r>
              <a:rPr lang="en-IN" dirty="0">
                <a:solidFill>
                  <a:srgbClr val="002060"/>
                </a:solidFill>
              </a:rPr>
              <a:t>Database instance and automatically receive updates with the newest data.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3.googleusercontent.com/-2IfA5E3vRQ0/W2Mrgg5mvtI/AAAAAAAAAy4/RkieKhzXotAr0Za1-YEWGPv8elB-NQUPQCL0BGAYYCw/h768/2018-08-02.png"/>
          <p:cNvPicPr>
            <a:picLocks noChangeAspect="1" noChangeArrowheads="1"/>
          </p:cNvPicPr>
          <p:nvPr/>
        </p:nvPicPr>
        <p:blipFill>
          <a:blip r:embed="rId2"/>
          <a:srcRect l="37787" t="14713" r="36957" b="11067"/>
          <a:stretch>
            <a:fillRect/>
          </a:stretch>
        </p:blipFill>
        <p:spPr bwMode="auto">
          <a:xfrm>
            <a:off x="0" y="1571612"/>
            <a:ext cx="3199656" cy="5286388"/>
          </a:xfrm>
          <a:prstGeom prst="rect">
            <a:avLst/>
          </a:prstGeom>
          <a:noFill/>
        </p:spPr>
      </p:pic>
      <p:pic>
        <p:nvPicPr>
          <p:cNvPr id="2052" name="Picture 4" descr="https://lh3.googleusercontent.com/-92nDbtTn5hE/W2MruxKQnSI/AAAAAAAAAy4/yIBp-PvHH1EJmYR8NH85cNBXw6CzX1rmgCL0BGAYYCw/h768/2018-08-02.png"/>
          <p:cNvPicPr>
            <a:picLocks noChangeAspect="1" noChangeArrowheads="1"/>
          </p:cNvPicPr>
          <p:nvPr/>
        </p:nvPicPr>
        <p:blipFill>
          <a:blip r:embed="rId3"/>
          <a:srcRect l="37787" t="15690" r="36856" b="14282"/>
          <a:stretch>
            <a:fillRect/>
          </a:stretch>
        </p:blipFill>
        <p:spPr bwMode="auto">
          <a:xfrm>
            <a:off x="3143240" y="1643050"/>
            <a:ext cx="3358781" cy="5214950"/>
          </a:xfrm>
          <a:prstGeom prst="rect">
            <a:avLst/>
          </a:prstGeom>
          <a:noFill/>
        </p:spPr>
      </p:pic>
      <p:pic>
        <p:nvPicPr>
          <p:cNvPr id="2054" name="Picture 6" descr="https://lh3.googleusercontent.com/-l-CqeEyPpzI/W2Mr1yxupGI/AAAAAAAAAy4/O-DzHeT5Kv8dSZktDeRapnXsjNxLf9cRgCL0BGAYYCw/h768/2018-08-02.png"/>
          <p:cNvPicPr>
            <a:picLocks noChangeAspect="1" noChangeArrowheads="1"/>
          </p:cNvPicPr>
          <p:nvPr/>
        </p:nvPicPr>
        <p:blipFill>
          <a:blip r:embed="rId4"/>
          <a:srcRect l="38507" t="15625" r="38433" b="11132"/>
          <a:stretch>
            <a:fillRect/>
          </a:stretch>
        </p:blipFill>
        <p:spPr bwMode="auto">
          <a:xfrm>
            <a:off x="6429388" y="1500174"/>
            <a:ext cx="2880366" cy="5357826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357158" y="214290"/>
            <a:ext cx="878684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4000" b="1" cap="all" dirty="0" smtClean="0">
                <a:ln w="9000" cmpd="sng">
                  <a:solidFill>
                    <a:srgbClr val="D092A7">
                      <a:shade val="50000"/>
                      <a:satMod val="120000"/>
                    </a:srgbClr>
                  </a:solidFill>
                  <a:prstDash val="solid"/>
                </a:ln>
                <a:gradFill>
                  <a:gsLst>
                    <a:gs pos="0">
                      <a:srgbClr val="D092A7">
                        <a:shade val="20000"/>
                        <a:satMod val="245000"/>
                      </a:srgbClr>
                    </a:gs>
                    <a:gs pos="43000">
                      <a:srgbClr val="D092A7">
                        <a:satMod val="255000"/>
                      </a:srgbClr>
                    </a:gs>
                    <a:gs pos="48000">
                      <a:srgbClr val="D092A7">
                        <a:shade val="85000"/>
                        <a:satMod val="255000"/>
                      </a:srgbClr>
                    </a:gs>
                    <a:gs pos="100000">
                      <a:srgbClr val="D092A7">
                        <a:shade val="20000"/>
                        <a:satMod val="245000"/>
                      </a:srgbClr>
                    </a:gs>
                  </a:gsLst>
                  <a:lin ang="5400000"/>
                </a:gra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12700" stA="28000" endPos="45000" dist="1000" dir="5400000" sy="-100000" algn="bl" rotWithShape="0"/>
                </a:effectLst>
              </a:rPr>
              <a:t>SCREEN SHOTS</a:t>
            </a:r>
            <a:endParaRPr lang="en-US" sz="4000" b="1" cap="all" dirty="0">
              <a:ln w="9000" cmpd="sng">
                <a:solidFill>
                  <a:srgbClr val="D092A7">
                    <a:shade val="50000"/>
                    <a:satMod val="120000"/>
                  </a:srgbClr>
                </a:solidFill>
                <a:prstDash val="solid"/>
              </a:ln>
              <a:gradFill>
                <a:gsLst>
                  <a:gs pos="0">
                    <a:srgbClr val="D092A7">
                      <a:shade val="20000"/>
                      <a:satMod val="245000"/>
                    </a:srgbClr>
                  </a:gs>
                  <a:gs pos="43000">
                    <a:srgbClr val="D092A7">
                      <a:satMod val="255000"/>
                    </a:srgbClr>
                  </a:gs>
                  <a:gs pos="48000">
                    <a:srgbClr val="D092A7">
                      <a:shade val="85000"/>
                      <a:satMod val="255000"/>
                    </a:srgbClr>
                  </a:gs>
                  <a:gs pos="100000">
                    <a:srgbClr val="D092A7">
                      <a:shade val="20000"/>
                      <a:satMod val="245000"/>
                    </a:srgbClr>
                  </a:gs>
                </a:gsLst>
                <a:lin ang="5400000"/>
              </a:gra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reflection blurRad="12700" stA="28000" endPos="45000" dist="10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https://lh3.googleusercontent.com/-8AqQprgo1yw/W2MsAMIFMEI/AAAAAAAAAy4/h9NhUTaGIWkY3cm6VJLz-8QuWkE67adFACL0BGAYYCw/h768/2018-08-02.png"/>
          <p:cNvPicPr>
            <a:picLocks noChangeAspect="1" noChangeArrowheads="1"/>
          </p:cNvPicPr>
          <p:nvPr/>
        </p:nvPicPr>
        <p:blipFill>
          <a:blip r:embed="rId2"/>
          <a:srcRect l="36238" t="18555" r="39604" b="11132"/>
          <a:stretch>
            <a:fillRect/>
          </a:stretch>
        </p:blipFill>
        <p:spPr bwMode="auto">
          <a:xfrm>
            <a:off x="0" y="1428736"/>
            <a:ext cx="3143272" cy="5143536"/>
          </a:xfrm>
          <a:prstGeom prst="rect">
            <a:avLst/>
          </a:prstGeom>
          <a:noFill/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/>
          <a:srcRect l="35688" t="11719" r="36859" b="6250"/>
          <a:stretch>
            <a:fillRect/>
          </a:stretch>
        </p:blipFill>
        <p:spPr bwMode="auto">
          <a:xfrm>
            <a:off x="3143240" y="1428736"/>
            <a:ext cx="3117757" cy="5237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4"/>
          <a:srcRect l="36274" t="12890" r="37372" b="5306"/>
          <a:stretch>
            <a:fillRect/>
          </a:stretch>
        </p:blipFill>
        <p:spPr bwMode="auto">
          <a:xfrm>
            <a:off x="6429388" y="1428736"/>
            <a:ext cx="2500298" cy="50720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6" name="Picture 6" descr="https://lh3.googleusercontent.com/-3tcRwNdvydE/W2MuQUSl6bI/AAAAAAAABno/OHFKyhzzy0EQablwzJHMxpgW8F37oSxzACL0BGAYYCw/h768/2018-08-02.png"/>
          <p:cNvPicPr>
            <a:picLocks noChangeAspect="1" noChangeArrowheads="1"/>
          </p:cNvPicPr>
          <p:nvPr/>
        </p:nvPicPr>
        <p:blipFill>
          <a:blip r:embed="rId2"/>
          <a:srcRect l="39523" t="18812" r="40437" b="9901"/>
          <a:stretch>
            <a:fillRect/>
          </a:stretch>
        </p:blipFill>
        <p:spPr bwMode="auto">
          <a:xfrm>
            <a:off x="0" y="1000175"/>
            <a:ext cx="2928926" cy="5857825"/>
          </a:xfrm>
          <a:prstGeom prst="rect">
            <a:avLst/>
          </a:prstGeom>
          <a:noFill/>
        </p:spPr>
      </p:pic>
      <p:pic>
        <p:nvPicPr>
          <p:cNvPr id="20488" name="Picture 8" descr="https://lh3.googleusercontent.com/-BvPF0KT7Qxw/W2MuJsPdy2I/AAAAAAAABno/0z8DYybPLPAvAel20vMDYp-jk6yzK1cggCL0BGAYYCw/h768/2018-08-02.png"/>
          <p:cNvPicPr>
            <a:picLocks noChangeAspect="1" noChangeArrowheads="1"/>
          </p:cNvPicPr>
          <p:nvPr/>
        </p:nvPicPr>
        <p:blipFill>
          <a:blip r:embed="rId3"/>
          <a:srcRect l="40081" t="21484" r="40702" b="10156"/>
          <a:stretch>
            <a:fillRect/>
          </a:stretch>
        </p:blipFill>
        <p:spPr bwMode="auto">
          <a:xfrm>
            <a:off x="3143240" y="1000084"/>
            <a:ext cx="2928958" cy="5857916"/>
          </a:xfrm>
          <a:prstGeom prst="rect">
            <a:avLst/>
          </a:prstGeom>
          <a:noFill/>
        </p:spPr>
      </p:pic>
      <p:pic>
        <p:nvPicPr>
          <p:cNvPr id="20490" name="Picture 10" descr="https://lh3.googleusercontent.com/-ZzSUwihqIWs/W2MvY3ucfiI/AAAAAAAABoA/-z9dVV3h6vMsfj_YALhP4VUSQpyRrrJJACL0BGAYYCw/h768/2018-08-02.png"/>
          <p:cNvPicPr>
            <a:picLocks noChangeAspect="1" noChangeArrowheads="1"/>
          </p:cNvPicPr>
          <p:nvPr/>
        </p:nvPicPr>
        <p:blipFill>
          <a:blip r:embed="rId4"/>
          <a:srcRect l="40081" t="22461" r="40702" b="10156"/>
          <a:stretch>
            <a:fillRect/>
          </a:stretch>
        </p:blipFill>
        <p:spPr bwMode="auto">
          <a:xfrm>
            <a:off x="6136368" y="928670"/>
            <a:ext cx="3007631" cy="592933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Grilled Wild Salmon Kebab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952738" cy="2214554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0" y="2285992"/>
            <a:ext cx="23574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hlinkClick r:id="rId3"/>
              </a:rPr>
              <a:t>https</a:t>
            </a:r>
            <a:r>
              <a:rPr lang="en-IN" dirty="0">
                <a:hlinkClick r:id="rId3"/>
              </a:rPr>
              <a:t>://www.youtube.com/watch?time_continue=36&amp;v=r96BDQttNjg</a:t>
            </a:r>
            <a:endParaRPr lang="en-IN" dirty="0"/>
          </a:p>
        </p:txBody>
      </p:sp>
      <p:pic>
        <p:nvPicPr>
          <p:cNvPr id="21508" name="Picture 4" descr="https://lh3.googleusercontent.com/-UXDkpZTNOWA/W2MuWcgmiEI/AAAAAAAABno/2JeYsJwj0J02ZI9tb9bBoLeMJGGgUSapwCL0BGAYYCw/h768/2018-08-02.png"/>
          <p:cNvPicPr>
            <a:picLocks noChangeAspect="1" noChangeArrowheads="1"/>
          </p:cNvPicPr>
          <p:nvPr/>
        </p:nvPicPr>
        <p:blipFill>
          <a:blip r:embed="rId4"/>
          <a:srcRect l="40081" t="21485" r="40153" b="9179"/>
          <a:stretch>
            <a:fillRect/>
          </a:stretch>
        </p:blipFill>
        <p:spPr bwMode="auto">
          <a:xfrm>
            <a:off x="3071802" y="0"/>
            <a:ext cx="3143272" cy="6199231"/>
          </a:xfrm>
          <a:prstGeom prst="rect">
            <a:avLst/>
          </a:prstGeom>
          <a:noFill/>
        </p:spPr>
      </p:pic>
      <p:pic>
        <p:nvPicPr>
          <p:cNvPr id="21510" name="Picture 6" descr="https://lh3.googleusercontent.com/-zLC0TvXJf_Q/W2Mu81-6III/AAAAAAAABn4/y3BgEnOmEpkfFhoLhQ1Hlr_uRcbH_3GHgCL0BGAYYCw/h768/2018-08-02.png"/>
          <p:cNvPicPr>
            <a:picLocks noChangeAspect="1" noChangeArrowheads="1"/>
          </p:cNvPicPr>
          <p:nvPr/>
        </p:nvPicPr>
        <p:blipFill>
          <a:blip r:embed="rId5"/>
          <a:srcRect l="40630" t="21484" r="40702" b="10156"/>
          <a:stretch>
            <a:fillRect/>
          </a:stretch>
        </p:blipFill>
        <p:spPr bwMode="auto">
          <a:xfrm>
            <a:off x="6429324" y="428604"/>
            <a:ext cx="2714676" cy="558903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Easy Cherry Tomato Salad Recip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57166"/>
            <a:ext cx="2857519" cy="214314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0" y="2786058"/>
            <a:ext cx="192881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-</a:t>
            </a:r>
            <a:r>
              <a:rPr lang="en-IN" dirty="0">
                <a:hlinkClick r:id="rId3"/>
              </a:rPr>
              <a:t>https://www.youtube.com/watch?v=LNKIVarFDgU&amp;t=8s</a:t>
            </a:r>
            <a:endParaRPr lang="en-IN" dirty="0"/>
          </a:p>
        </p:txBody>
      </p:sp>
      <p:pic>
        <p:nvPicPr>
          <p:cNvPr id="22532" name="Picture 4" descr="https://lh3.googleusercontent.com/-THr2G993d9c/W2Muc4cOC_I/AAAAAAAABno/zj2_pVZ99409zVexdMn13v5J6LWirT_mwCL0BGAYYCw/h768/2018-08-02.png"/>
          <p:cNvPicPr>
            <a:picLocks noChangeAspect="1" noChangeArrowheads="1"/>
          </p:cNvPicPr>
          <p:nvPr/>
        </p:nvPicPr>
        <p:blipFill>
          <a:blip r:embed="rId4"/>
          <a:srcRect l="39532" t="20508" r="39604" b="10156"/>
          <a:stretch>
            <a:fillRect/>
          </a:stretch>
        </p:blipFill>
        <p:spPr bwMode="auto">
          <a:xfrm>
            <a:off x="2928926" y="571480"/>
            <a:ext cx="3249913" cy="6072206"/>
          </a:xfrm>
          <a:prstGeom prst="rect">
            <a:avLst/>
          </a:prstGeom>
          <a:noFill/>
        </p:spPr>
      </p:pic>
      <p:pic>
        <p:nvPicPr>
          <p:cNvPr id="22534" name="Picture 6" descr="https://lh3.googleusercontent.com/-8lfbcWLM3vQ/W2MyrqSCe3I/AAAAAAAABog/4LgY_QymNWU0UAB_YCuxswtdcc9EfwWWgCL0BGAYYCw/h768/2018-08-02.png"/>
          <p:cNvPicPr>
            <a:picLocks noChangeAspect="1" noChangeArrowheads="1"/>
          </p:cNvPicPr>
          <p:nvPr/>
        </p:nvPicPr>
        <p:blipFill>
          <a:blip r:embed="rId5"/>
          <a:srcRect l="39532" t="21484" r="40153" b="10156"/>
          <a:stretch>
            <a:fillRect/>
          </a:stretch>
        </p:blipFill>
        <p:spPr bwMode="auto">
          <a:xfrm>
            <a:off x="6357918" y="642918"/>
            <a:ext cx="2786082" cy="600076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/>
          <a:srcRect l="35725" t="17773" r="37372" b="10937"/>
          <a:stretch>
            <a:fillRect/>
          </a:stretch>
        </p:blipFill>
        <p:spPr bwMode="auto">
          <a:xfrm>
            <a:off x="2500297" y="1142984"/>
            <a:ext cx="3286149" cy="5715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556" name="Picture 4"/>
          <p:cNvPicPr>
            <a:picLocks noChangeAspect="1" noChangeArrowheads="1"/>
          </p:cNvPicPr>
          <p:nvPr/>
        </p:nvPicPr>
        <p:blipFill>
          <a:blip r:embed="rId3"/>
          <a:srcRect l="35175" t="16601" r="36823" b="9179"/>
          <a:stretch>
            <a:fillRect/>
          </a:stretch>
        </p:blipFill>
        <p:spPr bwMode="auto">
          <a:xfrm>
            <a:off x="0" y="1215799"/>
            <a:ext cx="2500298" cy="5642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557" name="Picture 5"/>
          <p:cNvPicPr>
            <a:picLocks noChangeAspect="1" noChangeArrowheads="1"/>
          </p:cNvPicPr>
          <p:nvPr/>
        </p:nvPicPr>
        <p:blipFill>
          <a:blip r:embed="rId4"/>
          <a:srcRect l="36786" t="16992" r="36859" b="10742"/>
          <a:stretch>
            <a:fillRect/>
          </a:stretch>
        </p:blipFill>
        <p:spPr bwMode="auto">
          <a:xfrm>
            <a:off x="5715008" y="1071546"/>
            <a:ext cx="3428992" cy="5786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80802_221813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714499"/>
            <a:ext cx="9144000" cy="514350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14282" y="0"/>
            <a:ext cx="89297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4000" b="1" cap="all" dirty="0" smtClean="0">
                <a:ln w="9000" cmpd="sng">
                  <a:solidFill>
                    <a:srgbClr val="D092A7">
                      <a:shade val="50000"/>
                      <a:satMod val="120000"/>
                    </a:srgbClr>
                  </a:solidFill>
                  <a:prstDash val="solid"/>
                </a:ln>
                <a:gradFill>
                  <a:gsLst>
                    <a:gs pos="0">
                      <a:srgbClr val="D092A7">
                        <a:shade val="20000"/>
                        <a:satMod val="245000"/>
                      </a:srgbClr>
                    </a:gs>
                    <a:gs pos="43000">
                      <a:srgbClr val="D092A7">
                        <a:satMod val="255000"/>
                      </a:srgbClr>
                    </a:gs>
                    <a:gs pos="48000">
                      <a:srgbClr val="D092A7">
                        <a:shade val="85000"/>
                        <a:satMod val="255000"/>
                      </a:srgbClr>
                    </a:gs>
                    <a:gs pos="100000">
                      <a:srgbClr val="D092A7">
                        <a:shade val="20000"/>
                        <a:satMod val="245000"/>
                      </a:srgbClr>
                    </a:gs>
                  </a:gsLst>
                  <a:lin ang="5400000"/>
                </a:gra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reflection blurRad="12700" stA="28000" endPos="45000" dist="1000" dir="5400000" sy="-100000" algn="bl" rotWithShape="0"/>
                </a:effectLst>
                <a:hlinkClick r:id="rId4" action="ppaction://hlinkpres?slideindex=1&amp;slidetitle=PowerPoint Presentation"/>
                <a:hlinkMouseOver r:id="" action="ppaction://hlinkshowjump?jump=nextslide"/>
              </a:rPr>
              <a:t>PREVIEW</a:t>
            </a:r>
            <a:endParaRPr lang="en-US" sz="4000" b="1" cap="all" dirty="0">
              <a:ln w="9000" cmpd="sng">
                <a:solidFill>
                  <a:srgbClr val="D092A7">
                    <a:shade val="50000"/>
                    <a:satMod val="120000"/>
                  </a:srgbClr>
                </a:solidFill>
                <a:prstDash val="solid"/>
              </a:ln>
              <a:gradFill>
                <a:gsLst>
                  <a:gs pos="0">
                    <a:srgbClr val="D092A7">
                      <a:shade val="20000"/>
                      <a:satMod val="245000"/>
                    </a:srgbClr>
                  </a:gs>
                  <a:gs pos="43000">
                    <a:srgbClr val="D092A7">
                      <a:satMod val="255000"/>
                    </a:srgbClr>
                  </a:gs>
                  <a:gs pos="48000">
                    <a:srgbClr val="D092A7">
                      <a:shade val="85000"/>
                      <a:satMod val="255000"/>
                    </a:srgbClr>
                  </a:gs>
                  <a:gs pos="100000">
                    <a:srgbClr val="D092A7">
                      <a:shade val="20000"/>
                      <a:satMod val="245000"/>
                    </a:srgbClr>
                  </a:gs>
                </a:gsLst>
                <a:lin ang="5400000"/>
              </a:gra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reflection blurRad="12700" stA="28000" endPos="45000" dist="10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152</TotalTime>
  <Words>135</Words>
  <Application>Microsoft Office PowerPoint</Application>
  <PresentationFormat>On-screen Show (4:3)</PresentationFormat>
  <Paragraphs>43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Solstice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sundar</cp:lastModifiedBy>
  <cp:revision>4</cp:revision>
  <dcterms:created xsi:type="dcterms:W3CDTF">2018-08-02T17:28:57Z</dcterms:created>
  <dcterms:modified xsi:type="dcterms:W3CDTF">2018-08-02T20:26:23Z</dcterms:modified>
</cp:coreProperties>
</file>

<file path=docProps/thumbnail.jpeg>
</file>